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3" r:id="rId3"/>
    <p:sldId id="276" r:id="rId4"/>
    <p:sldId id="285" r:id="rId5"/>
    <p:sldId id="288" r:id="rId6"/>
    <p:sldId id="289" r:id="rId7"/>
    <p:sldId id="286" r:id="rId8"/>
    <p:sldId id="290" r:id="rId9"/>
    <p:sldId id="287" r:id="rId10"/>
    <p:sldId id="292" r:id="rId11"/>
    <p:sldId id="291" r:id="rId12"/>
    <p:sldId id="293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5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90AFD-090B-CB45-BC69-48A4EBDED51D}" type="datetimeFigureOut">
              <a:rPr lang="en-US" smtClean="0"/>
              <a:t>1/11/18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F5665-EDB4-B940-92DB-BB1923F8D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816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FD782-A066-434B-B207-7E77A81A615D}" type="datetimeFigureOut">
              <a:rPr lang="fr-BE" smtClean="0"/>
              <a:t>11/01/18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66B8-E590-4B90-8DD0-6527BEC13C8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767719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88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0759F9-3303-4CE8-B63A-6DBC4CE79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6"/>
          </a:solidFill>
          <a:ln w="38100">
            <a:solidFill>
              <a:srgbClr val="70AD47"/>
            </a:solidFill>
          </a:ln>
          <a:effectLst/>
        </p:spPr>
        <p:txBody>
          <a:bodyPr anchor="ctr" anchorCtr="0">
            <a:normAutofit/>
          </a:bodyPr>
          <a:lstStyle>
            <a:lvl1pPr algn="ctr">
              <a:defRPr sz="5400" i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34E1BDC-AE1E-41BB-A5F7-3FCDCE5E4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17" name="Rectangle: Single Corner Rounded 16">
            <a:extLst>
              <a:ext uri="{FF2B5EF4-FFF2-40B4-BE49-F238E27FC236}">
                <a16:creationId xmlns="" xmlns:a16="http://schemas.microsoft.com/office/drawing/2014/main" id="{39F1EDB5-E166-4991-836F-0DEB5F40ACF6}"/>
              </a:ext>
            </a:extLst>
          </p:cNvPr>
          <p:cNvSpPr/>
          <p:nvPr userDrawn="1"/>
        </p:nvSpPr>
        <p:spPr>
          <a:xfrm flipH="1">
            <a:off x="10377889" y="6356350"/>
            <a:ext cx="1814111" cy="501650"/>
          </a:xfrm>
          <a:prstGeom prst="round1Rect">
            <a:avLst>
              <a:gd name="adj" fmla="val 27648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Slide Number Placeholder 8">
            <a:extLst>
              <a:ext uri="{FF2B5EF4-FFF2-40B4-BE49-F238E27FC236}">
                <a16:creationId xmlns="" xmlns:a16="http://schemas.microsoft.com/office/drawing/2014/main" id="{3C89485D-28F3-4887-B618-8742DED8AA6B}"/>
              </a:ext>
            </a:extLst>
          </p:cNvPr>
          <p:cNvSpPr txBox="1">
            <a:spLocks/>
          </p:cNvSpPr>
          <p:nvPr userDrawn="1"/>
        </p:nvSpPr>
        <p:spPr>
          <a:xfrm>
            <a:off x="10858608" y="6444609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2B6505-5A65-4572-BB4D-506D163BDF2E}" type="slidenum">
              <a:rPr lang="fr-BE" smtClean="0"/>
              <a:pPr/>
              <a:t>‹#›</a:t>
            </a:fld>
            <a:endParaRPr lang="fr-BE" dirty="0"/>
          </a:p>
        </p:txBody>
      </p:sp>
      <p:sp>
        <p:nvSpPr>
          <p:cNvPr id="21" name="Rectangle: Single Corner Rounded 20">
            <a:extLst>
              <a:ext uri="{FF2B5EF4-FFF2-40B4-BE49-F238E27FC236}">
                <a16:creationId xmlns="" xmlns:a16="http://schemas.microsoft.com/office/drawing/2014/main" id="{88AFADB4-857E-4BE5-AF58-3953B9E387DE}"/>
              </a:ext>
            </a:extLst>
          </p:cNvPr>
          <p:cNvSpPr/>
          <p:nvPr userDrawn="1"/>
        </p:nvSpPr>
        <p:spPr>
          <a:xfrm>
            <a:off x="0" y="6356350"/>
            <a:ext cx="9904164" cy="501650"/>
          </a:xfrm>
          <a:prstGeom prst="round1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Footer Placeholder 7">
            <a:extLst>
              <a:ext uri="{FF2B5EF4-FFF2-40B4-BE49-F238E27FC236}">
                <a16:creationId xmlns="" xmlns:a16="http://schemas.microsoft.com/office/drawing/2014/main" id="{4C9E9282-BB23-4EF0-975B-8D3CAD92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520" y="6444610"/>
            <a:ext cx="9868083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fr-BE" dirty="0"/>
              <a:t>UNamur – Faculté d’Informatique – Master HD 2017-2018</a:t>
            </a:r>
          </a:p>
        </p:txBody>
      </p:sp>
      <p:pic>
        <p:nvPicPr>
          <p:cNvPr id="10" name="Picture 2" descr="University of Namur">
            <a:extLst>
              <a:ext uri="{FF2B5EF4-FFF2-40B4-BE49-F238E27FC236}">
                <a16:creationId xmlns="" xmlns:a16="http://schemas.microsoft.com/office/drawing/2014/main" id="{7C6D55C0-17C2-4F4A-8838-360CC723AE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9348" cy="6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472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C4F02B-EEAD-4C7D-9D9C-861D5374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62E0722-0142-47FD-BAEC-793D15B7D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64E0E90-0255-4422-AC83-3D2B8BBFF6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55382BA-DE07-45A7-9467-01CA87EF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623556A-D28D-4BB0-BA41-506AB928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04190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47D5F86-39BE-46E0-A44C-F6E67EB30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2F50A78-5915-44FE-A9C7-5BFCCAD88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1A73D0B-3A92-4255-8DF9-55424AA3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6DE42FE-D559-4EE9-AD4C-8D9B0E92A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A215AED-9470-4546-84F1-4E873F79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11131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Single Corner Rounded 8">
            <a:extLst>
              <a:ext uri="{FF2B5EF4-FFF2-40B4-BE49-F238E27FC236}">
                <a16:creationId xmlns="" xmlns:a16="http://schemas.microsoft.com/office/drawing/2014/main" id="{78477A56-C1A5-42A7-9AD7-D7B87F2378BE}"/>
              </a:ext>
            </a:extLst>
          </p:cNvPr>
          <p:cNvSpPr/>
          <p:nvPr userDrawn="1"/>
        </p:nvSpPr>
        <p:spPr>
          <a:xfrm>
            <a:off x="0" y="6356350"/>
            <a:ext cx="9904164" cy="501650"/>
          </a:xfrm>
          <a:prstGeom prst="round1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167DF-0C0D-48F3-92F6-4BB24722FDB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 w="25400" cap="flat">
            <a:solidFill>
              <a:schemeClr val="accent6"/>
            </a:solidFill>
            <a:bevel/>
          </a:ln>
          <a:effectLst/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C6B6B9-DCD7-4B2D-AB4B-F3BC0C47A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Ø"/>
              <a:defRPr/>
            </a:lvl1pPr>
            <a:lvl2pPr marL="685800" indent="-228600">
              <a:buFont typeface="Wingdings" panose="05000000000000000000" pitchFamily="2" charset="2"/>
              <a:buChar char=""/>
              <a:defRPr/>
            </a:lvl2pPr>
            <a:lvl3pPr marL="1143000" indent="-228600">
              <a:buFont typeface="Wingdings" panose="05000000000000000000" pitchFamily="2" charset="2"/>
              <a:buChar char="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BE" dirty="0"/>
          </a:p>
        </p:txBody>
      </p:sp>
      <p:sp>
        <p:nvSpPr>
          <p:cNvPr id="12" name="Rectangle: Single Corner Rounded 11">
            <a:extLst>
              <a:ext uri="{FF2B5EF4-FFF2-40B4-BE49-F238E27FC236}">
                <a16:creationId xmlns="" xmlns:a16="http://schemas.microsoft.com/office/drawing/2014/main" id="{E4E47880-21AD-4E0D-B2C6-C3DAA3152E2C}"/>
              </a:ext>
            </a:extLst>
          </p:cNvPr>
          <p:cNvSpPr/>
          <p:nvPr userDrawn="1"/>
        </p:nvSpPr>
        <p:spPr>
          <a:xfrm flipH="1">
            <a:off x="10377889" y="6356350"/>
            <a:ext cx="1814111" cy="501650"/>
          </a:xfrm>
          <a:prstGeom prst="round1Rect">
            <a:avLst>
              <a:gd name="adj" fmla="val 27648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Slide Number Placeholder 8">
            <a:extLst>
              <a:ext uri="{FF2B5EF4-FFF2-40B4-BE49-F238E27FC236}">
                <a16:creationId xmlns="" xmlns:a16="http://schemas.microsoft.com/office/drawing/2014/main" id="{E7B80885-CA6E-4191-B8C7-8D7AE6787764}"/>
              </a:ext>
            </a:extLst>
          </p:cNvPr>
          <p:cNvSpPr txBox="1">
            <a:spLocks/>
          </p:cNvSpPr>
          <p:nvPr userDrawn="1"/>
        </p:nvSpPr>
        <p:spPr>
          <a:xfrm>
            <a:off x="10858608" y="6444609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2B6505-5A65-4572-BB4D-506D163BDF2E}" type="slidenum">
              <a:rPr lang="fr-BE" smtClean="0"/>
              <a:pPr/>
              <a:t>‹#›</a:t>
            </a:fld>
            <a:endParaRPr lang="fr-BE" dirty="0"/>
          </a:p>
        </p:txBody>
      </p:sp>
      <p:pic>
        <p:nvPicPr>
          <p:cNvPr id="10" name="Picture 2" descr="University of Namur">
            <a:extLst>
              <a:ext uri="{FF2B5EF4-FFF2-40B4-BE49-F238E27FC236}">
                <a16:creationId xmlns="" xmlns:a16="http://schemas.microsoft.com/office/drawing/2014/main" id="{7C6D55C0-17C2-4F4A-8838-360CC723AE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9348" cy="6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7">
            <a:extLst>
              <a:ext uri="{FF2B5EF4-FFF2-40B4-BE49-F238E27FC236}">
                <a16:creationId xmlns="" xmlns:a16="http://schemas.microsoft.com/office/drawing/2014/main" id="{4C9E9282-BB23-4EF0-975B-8D3CAD92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520" y="6444610"/>
            <a:ext cx="9868083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3199654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9DBCF7-BAD4-4DE7-9EF2-6D0E6B080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 anchorCtr="0"/>
          <a:lstStyle>
            <a:lvl1pPr>
              <a:defRPr sz="6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A0CA2C4-0086-4040-AE7B-1F55EC1EE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2C4A79-1851-4015-B5B1-3C5C8B87C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EF2C38-264E-4913-AB33-754276D7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4C2F920-B578-458F-B11A-2B64138DA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34145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85B94A-81D4-4757-B281-1A7630E8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E517EC0-A0FF-4A01-8938-0D116902F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F9FD87A-1EA1-4123-A502-25366BA2E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7241FF7-4FCA-4652-BA18-A66E68802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62B5BD2-1CF4-475E-8B52-1FA6D4D0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5923E7C-9FE8-409D-82BC-7A368C7B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9809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5C404E-4C14-4E85-901A-59680572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1CBBC9C-AF8E-4EB2-B22D-A69B07AD3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BDCFDFB-F2E6-40C3-AE8A-3FABB951F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31EA445-A158-4665-A4A8-9451FB50E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70169E8-20B6-4013-980D-EC922C94E5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EDD90050-0D4D-4128-A71A-9A38BA2D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CBF51E6-04EE-4BB3-83D9-8D9AB02FD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2CFB4DD-A334-4926-8FAD-74B4E57CE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09833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7D4FB3-87C1-443B-A5DB-1A67BE17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449AAB4-9C7D-4442-97BE-21EDC6AC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60D4BEC-ABEC-483C-BDD8-7FEB9A6C1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A75B4F1-DD91-44D3-82A7-26418A3D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38540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4FE4D46-ED4D-46CB-9DB2-FBF19009F5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0A15182-782C-445E-B344-44C6A71D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C6C645-2DAF-4A0D-B294-554F9ECC0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26601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FAF0E5-F68F-4078-9C5E-4E7A4E06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17C1B1-C8FA-46AE-B8F8-BFABFDCAB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D4104F6-7EE1-45A0-8E1B-B8D22351A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EE3A250-7B05-4876-835B-A0531A72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6D74CAD-54CB-4A86-A1A5-73C0EE9C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3368AD6-4DDF-44BD-827F-836AF931B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14739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1451CA-3BD9-439F-A4C9-77DF17F0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AD24B-FD47-4D72-813D-55E647DAA5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9836CEF-3438-4224-B879-C9940CA66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0B42FFB-388B-44B1-BCF1-29DE907D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644F2B6-A2D0-45E6-864F-442FFD53A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D603925-0472-473C-8976-C592CDF1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46856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332634F-E624-4D35-9EC5-19483710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B2F90E9-10FE-4F88-9032-2E89B5CB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="" xmlns:a16="http://schemas.microsoft.com/office/drawing/2014/main" id="{DA061B9E-24CD-419B-BE15-220917524F21}"/>
              </a:ext>
            </a:extLst>
          </p:cNvPr>
          <p:cNvSpPr/>
          <p:nvPr userDrawn="1"/>
        </p:nvSpPr>
        <p:spPr>
          <a:xfrm flipH="1">
            <a:off x="10377889" y="6356350"/>
            <a:ext cx="1814111" cy="501650"/>
          </a:xfrm>
          <a:prstGeom prst="round1Rect">
            <a:avLst>
              <a:gd name="adj" fmla="val 27648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Slide Number Placeholder 8">
            <a:extLst>
              <a:ext uri="{FF2B5EF4-FFF2-40B4-BE49-F238E27FC236}">
                <a16:creationId xmlns="" xmlns:a16="http://schemas.microsoft.com/office/drawing/2014/main" id="{587BC138-CCD2-43CD-8282-769ADDC11AB1}"/>
              </a:ext>
            </a:extLst>
          </p:cNvPr>
          <p:cNvSpPr txBox="1">
            <a:spLocks/>
          </p:cNvSpPr>
          <p:nvPr userDrawn="1"/>
        </p:nvSpPr>
        <p:spPr>
          <a:xfrm>
            <a:off x="10858608" y="6444609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2B6505-5A65-4572-BB4D-506D163BDF2E}" type="slidenum">
              <a:rPr lang="fr-BE" smtClean="0"/>
              <a:pPr/>
              <a:t>‹#›</a:t>
            </a:fld>
            <a:endParaRPr lang="fr-BE" dirty="0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="" xmlns:a16="http://schemas.microsoft.com/office/drawing/2014/main" id="{D9FA03BB-7798-4691-B5B1-30C0E8785203}"/>
              </a:ext>
            </a:extLst>
          </p:cNvPr>
          <p:cNvSpPr/>
          <p:nvPr userDrawn="1"/>
        </p:nvSpPr>
        <p:spPr>
          <a:xfrm>
            <a:off x="0" y="6356350"/>
            <a:ext cx="9904164" cy="501650"/>
          </a:xfrm>
          <a:prstGeom prst="round1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Footer Placeholder 7">
            <a:extLst>
              <a:ext uri="{FF2B5EF4-FFF2-40B4-BE49-F238E27FC236}">
                <a16:creationId xmlns="" xmlns:a16="http://schemas.microsoft.com/office/drawing/2014/main" id="{741CAEB9-8E13-4730-8EB1-089B33637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046" y="6444610"/>
            <a:ext cx="988213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222971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153403-F2F5-4828-803E-82F681545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608" y="176697"/>
            <a:ext cx="10628330" cy="1766404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fr-BE" sz="4800" dirty="0" smtClean="0"/>
              <a:t>Techniques d’Intelligence Artificielle</a:t>
            </a:r>
            <a:br>
              <a:rPr lang="fr-BE" sz="4800" dirty="0" smtClean="0"/>
            </a:br>
            <a:r>
              <a:rPr lang="fr-BE" sz="4800" dirty="0" smtClean="0"/>
              <a:t>Projet </a:t>
            </a:r>
            <a:r>
              <a:rPr lang="fr-BE" sz="4800" dirty="0" smtClean="0"/>
              <a:t>« chatbot »</a:t>
            </a:r>
            <a:endParaRPr lang="fr-BE" sz="60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8F406F-96C3-4B2E-9E3E-5DF03A356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520" y="6458898"/>
            <a:ext cx="9868083" cy="365125"/>
          </a:xfrm>
        </p:spPr>
        <p:txBody>
          <a:bodyPr/>
          <a:lstStyle/>
          <a:p>
            <a:pPr algn="ctr"/>
            <a:r>
              <a:rPr lang="fr-BE" dirty="0"/>
              <a:t>UNamur – Faculté d’Informatique – Master HD 2017-2018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754880" y="5040122"/>
            <a:ext cx="3017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 smtClean="0"/>
              <a:t>Julien Albert</a:t>
            </a:r>
          </a:p>
          <a:p>
            <a:r>
              <a:rPr lang="fr-BE" sz="2800" dirty="0" smtClean="0"/>
              <a:t>Philippe Leroy</a:t>
            </a:r>
          </a:p>
          <a:p>
            <a:r>
              <a:rPr lang="fr-BE" sz="2800" dirty="0" smtClean="0"/>
              <a:t>Michel Caluwaerts</a:t>
            </a:r>
            <a:endParaRPr lang="fr-BE" sz="2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2169857"/>
            <a:ext cx="4254726" cy="283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FR" sz="4000" dirty="0" smtClean="0"/>
              <a:t>Tests </a:t>
            </a:r>
            <a:r>
              <a:rPr lang="fr-FR" sz="4000" dirty="0"/>
              <a:t>unitaires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FR" sz="2400" dirty="0" smtClean="0"/>
              <a:t>Objectifs </a:t>
            </a:r>
            <a:r>
              <a:rPr lang="fr-FR" dirty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Valider le code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Faciliter le </a:t>
            </a:r>
            <a:r>
              <a:rPr lang="fr-FR" sz="2000" dirty="0" err="1" smtClean="0"/>
              <a:t>debugging</a:t>
            </a:r>
            <a:endParaRPr lang="fr-FR" sz="2000" dirty="0"/>
          </a:p>
          <a:p>
            <a:pPr>
              <a:buFont typeface="Arial" charset="0"/>
              <a:buChar char="•"/>
            </a:pPr>
            <a:r>
              <a:rPr lang="fr-FR" sz="2400" dirty="0" smtClean="0"/>
              <a:t>Principe </a:t>
            </a:r>
            <a:r>
              <a:rPr lang="fr-FR" dirty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Une question valide (</a:t>
            </a:r>
            <a:r>
              <a:rPr lang="fr-FR" sz="20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question_valide</a:t>
            </a:r>
            <a:r>
              <a:rPr lang="fr-FR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/1</a:t>
            </a:r>
            <a:r>
              <a:rPr lang="fr-FR" sz="2000" dirty="0"/>
              <a:t>) → une réponse valide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Une question invalide (</a:t>
            </a:r>
            <a:r>
              <a:rPr lang="fr-FR" sz="20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question_invalide</a:t>
            </a:r>
            <a:r>
              <a:rPr lang="fr-FR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/1</a:t>
            </a:r>
            <a:r>
              <a:rPr lang="fr-FR" sz="2000" dirty="0"/>
              <a:t>) → un message d’erreur</a:t>
            </a:r>
          </a:p>
          <a:p>
            <a:pPr>
              <a:buFont typeface="Arial" charset="0"/>
              <a:buChar char="•"/>
            </a:pPr>
            <a:r>
              <a:rPr lang="fr-FR" sz="2400" dirty="0"/>
              <a:t>Limites </a:t>
            </a:r>
            <a:r>
              <a:rPr lang="fr-FR" dirty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Une réponse valide, mais est-ce la bonne 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 message d’erreur, mais est-ce le bon 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Quid de la mémorisation ?</a:t>
            </a:r>
          </a:p>
          <a:p>
            <a:pPr>
              <a:buFont typeface="Arial" charset="0"/>
              <a:buChar char="•"/>
            </a:pPr>
            <a:r>
              <a:rPr lang="fr-FR" sz="2400" dirty="0"/>
              <a:t>Piste d’amélioration → test(question, </a:t>
            </a:r>
            <a:r>
              <a:rPr lang="fr-FR" sz="2400" dirty="0" smtClean="0"/>
              <a:t>réponse</a:t>
            </a:r>
            <a:r>
              <a:rPr lang="fr-FR" sz="2400" dirty="0"/>
              <a:t>)</a:t>
            </a:r>
          </a:p>
          <a:p>
            <a:pPr lvl="2">
              <a:buFont typeface="Arial" charset="0"/>
              <a:buChar char="•"/>
            </a:pPr>
            <a:endParaRPr lang="fr-BE" sz="16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1264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Analyse post mortem</a:t>
            </a:r>
            <a:endParaRPr lang="fr-BE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7" y="1537853"/>
            <a:ext cx="1390648" cy="139064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6" y="3945081"/>
            <a:ext cx="1390649" cy="139064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 txBox="1">
            <a:spLocks/>
          </p:cNvSpPr>
          <p:nvPr/>
        </p:nvSpPr>
        <p:spPr>
          <a:xfrm>
            <a:off x="2511136" y="1381991"/>
            <a:ext cx="8995064" cy="2327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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Wingdings" panose="05000000000000000000" pitchFamily="2" charset="2"/>
              <a:buNone/>
            </a:pPr>
            <a:endParaRPr lang="fr-BE" sz="16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fr-BE" dirty="0" smtClean="0">
                <a:sym typeface="Wingdings" panose="05000000000000000000" pitchFamily="2" charset="2"/>
              </a:rPr>
              <a:t>Réunions constructives d’un team motivé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dirty="0" smtClean="0">
                <a:sym typeface="Wingdings" panose="05000000000000000000" pitchFamily="2" charset="2"/>
              </a:rPr>
              <a:t>Mise en place de </a:t>
            </a:r>
            <a:r>
              <a:rPr lang="fr-BE" dirty="0" err="1" smtClean="0">
                <a:sym typeface="Wingdings" panose="05000000000000000000" pitchFamily="2" charset="2"/>
              </a:rPr>
              <a:t>GitHub</a:t>
            </a:r>
            <a:r>
              <a:rPr lang="fr-BE" dirty="0" smtClean="0">
                <a:sym typeface="Wingdings" panose="05000000000000000000" pitchFamily="2" charset="2"/>
              </a:rPr>
              <a:t>, </a:t>
            </a:r>
            <a:r>
              <a:rPr lang="fr-BE" dirty="0" err="1" smtClean="0">
                <a:sym typeface="Wingdings" panose="05000000000000000000" pitchFamily="2" charset="2"/>
              </a:rPr>
              <a:t>Slack</a:t>
            </a: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fr-BE" dirty="0" smtClean="0">
                <a:sym typeface="Wingdings" panose="05000000000000000000" pitchFamily="2" charset="2"/>
              </a:rPr>
              <a:t>Base de connaissance dynamique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dirty="0" smtClean="0">
                <a:sym typeface="Wingdings" panose="05000000000000000000" pitchFamily="2" charset="2"/>
              </a:rPr>
              <a:t>Prolog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  <a:buFont typeface="Arial" charset="0"/>
              <a:buChar char="•"/>
            </a:pPr>
            <a:endParaRPr lang="fr-BE" dirty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2961408" y="3306467"/>
            <a:ext cx="8350827" cy="22318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endParaRPr lang="fr-BE" dirty="0"/>
          </a:p>
          <a:p>
            <a:pPr>
              <a:buFont typeface="Wingdings" panose="05000000000000000000" pitchFamily="2" charset="2"/>
              <a:buChar char="ü"/>
            </a:pPr>
            <a:r>
              <a:rPr lang="fr-BE" sz="2400" dirty="0" smtClean="0"/>
              <a:t>Manque </a:t>
            </a:r>
            <a:r>
              <a:rPr lang="fr-BE" sz="2400" dirty="0"/>
              <a:t>de réflexion au départ quant 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BE" dirty="0"/>
              <a:t>la modularité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BE" dirty="0"/>
              <a:t>le niveau de complexité </a:t>
            </a:r>
            <a:r>
              <a:rPr lang="fr-BE" dirty="0" smtClean="0"/>
              <a:t>souhaité</a:t>
            </a:r>
          </a:p>
          <a:p>
            <a:pPr marL="1371600" lvl="3" indent="0">
              <a:buNone/>
            </a:pPr>
            <a:r>
              <a:rPr lang="fr-BE" sz="2400" dirty="0"/>
              <a:t>s</a:t>
            </a:r>
            <a:r>
              <a:rPr lang="fr-BE" sz="2400" dirty="0" smtClean="0"/>
              <a:t>implification et </a:t>
            </a:r>
            <a:r>
              <a:rPr lang="fr-BE" sz="2400" dirty="0" err="1" smtClean="0"/>
              <a:t>re</a:t>
            </a:r>
            <a:r>
              <a:rPr lang="fr-BE" sz="2400" dirty="0" smtClean="0"/>
              <a:t>-factoring</a:t>
            </a:r>
          </a:p>
          <a:p>
            <a:pPr marL="457200" lvl="1" indent="0">
              <a:buNone/>
            </a:pPr>
            <a:endParaRPr lang="fr-BE" sz="2600" dirty="0" smtClean="0"/>
          </a:p>
          <a:p>
            <a:pPr lvl="1">
              <a:buFont typeface="Courier New" panose="02070309020205020404" pitchFamily="49" charset="0"/>
              <a:buChar char="o"/>
            </a:pPr>
            <a:endParaRPr lang="fr-BE" sz="2600" dirty="0"/>
          </a:p>
        </p:txBody>
      </p:sp>
      <p:sp>
        <p:nvSpPr>
          <p:cNvPr id="9" name="Flèche droite rayée 8"/>
          <p:cNvSpPr/>
          <p:nvPr/>
        </p:nvSpPr>
        <p:spPr>
          <a:xfrm>
            <a:off x="3865415" y="5062969"/>
            <a:ext cx="394855" cy="27535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7258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153403-F2F5-4828-803E-82F681545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608" y="176697"/>
            <a:ext cx="10628330" cy="1766404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fr-BE" sz="4800" dirty="0" smtClean="0"/>
              <a:t>Merci de votre attention</a:t>
            </a:r>
            <a:endParaRPr lang="fr-BE" sz="60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8F406F-96C3-4B2E-9E3E-5DF03A356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520" y="6458898"/>
            <a:ext cx="9868083" cy="365125"/>
          </a:xfrm>
        </p:spPr>
        <p:txBody>
          <a:bodyPr/>
          <a:lstStyle/>
          <a:p>
            <a:pPr algn="ctr"/>
            <a:r>
              <a:rPr lang="fr-BE" dirty="0"/>
              <a:t>UNamur – Faculté d’Informatique – Master HD 2017-2018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088" y="2273661"/>
            <a:ext cx="6640666" cy="37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BE" sz="4000" dirty="0" smtClean="0"/>
              <a:t>Plan</a:t>
            </a:r>
            <a:endParaRPr lang="fr-BE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14500" y="1871664"/>
            <a:ext cx="9639300" cy="4471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 smtClean="0"/>
              <a:t>1. Introduction </a:t>
            </a:r>
            <a:endParaRPr lang="fr-BE" dirty="0"/>
          </a:p>
          <a:p>
            <a:pPr marL="0" indent="0">
              <a:buNone/>
            </a:pPr>
            <a:r>
              <a:rPr lang="fr-BE" dirty="0" smtClean="0"/>
              <a:t>2</a:t>
            </a:r>
            <a:r>
              <a:rPr lang="fr-BE" dirty="0"/>
              <a:t>. </a:t>
            </a:r>
            <a:r>
              <a:rPr lang="fr-BE" dirty="0" smtClean="0"/>
              <a:t>Mots-clé </a:t>
            </a:r>
            <a:r>
              <a:rPr lang="fr-BE" dirty="0"/>
              <a:t>et base de </a:t>
            </a:r>
            <a:r>
              <a:rPr lang="fr-BE" dirty="0" smtClean="0"/>
              <a:t>faits: </a:t>
            </a:r>
            <a:r>
              <a:rPr lang="fr-BE" dirty="0" smtClean="0"/>
              <a:t>Julien</a:t>
            </a:r>
          </a:p>
          <a:p>
            <a:pPr marL="0" indent="0">
              <a:buNone/>
            </a:pPr>
            <a:r>
              <a:rPr lang="fr-BE" dirty="0" smtClean="0"/>
              <a:t>3</a:t>
            </a:r>
            <a:r>
              <a:rPr lang="fr-BE" dirty="0"/>
              <a:t>. </a:t>
            </a:r>
            <a:r>
              <a:rPr lang="fr-BE" dirty="0" smtClean="0"/>
              <a:t>Règles </a:t>
            </a:r>
            <a:r>
              <a:rPr lang="fr-BE" dirty="0"/>
              <a:t>: </a:t>
            </a:r>
            <a:r>
              <a:rPr lang="fr-BE" dirty="0" smtClean="0"/>
              <a:t>Michel</a:t>
            </a:r>
          </a:p>
          <a:p>
            <a:pPr marL="0" indent="0">
              <a:buNone/>
            </a:pPr>
            <a:r>
              <a:rPr lang="fr-BE" dirty="0" smtClean="0"/>
              <a:t>4</a:t>
            </a:r>
            <a:r>
              <a:rPr lang="fr-BE" dirty="0"/>
              <a:t>. </a:t>
            </a:r>
            <a:r>
              <a:rPr lang="fr-BE" dirty="0" smtClean="0"/>
              <a:t>Mémorisation </a:t>
            </a:r>
            <a:r>
              <a:rPr lang="fr-BE" dirty="0"/>
              <a:t>: </a:t>
            </a:r>
            <a:r>
              <a:rPr lang="fr-BE" dirty="0" smtClean="0"/>
              <a:t>Philippe</a:t>
            </a:r>
          </a:p>
          <a:p>
            <a:pPr marL="0" indent="0">
              <a:buNone/>
            </a:pPr>
            <a:r>
              <a:rPr lang="fr-BE" dirty="0" smtClean="0"/>
              <a:t>5</a:t>
            </a:r>
            <a:r>
              <a:rPr lang="fr-BE" dirty="0"/>
              <a:t>. </a:t>
            </a:r>
            <a:r>
              <a:rPr lang="fr-BE" dirty="0" smtClean="0"/>
              <a:t>Apprentissage </a:t>
            </a:r>
            <a:r>
              <a:rPr lang="fr-BE" dirty="0"/>
              <a:t>: </a:t>
            </a:r>
            <a:r>
              <a:rPr lang="fr-BE" dirty="0" smtClean="0"/>
              <a:t>Michel</a:t>
            </a:r>
          </a:p>
          <a:p>
            <a:pPr marL="0" indent="0">
              <a:buNone/>
            </a:pPr>
            <a:r>
              <a:rPr lang="fr-BE" dirty="0" smtClean="0"/>
              <a:t>6</a:t>
            </a:r>
            <a:r>
              <a:rPr lang="fr-BE" dirty="0"/>
              <a:t>. </a:t>
            </a:r>
            <a:r>
              <a:rPr lang="fr-BE" dirty="0" smtClean="0"/>
              <a:t>Tests </a:t>
            </a:r>
            <a:r>
              <a:rPr lang="fr-BE" dirty="0"/>
              <a:t>: </a:t>
            </a:r>
            <a:r>
              <a:rPr lang="fr-BE" dirty="0" smtClean="0"/>
              <a:t>Julien</a:t>
            </a:r>
          </a:p>
          <a:p>
            <a:pPr marL="0" indent="0">
              <a:buNone/>
            </a:pPr>
            <a:r>
              <a:rPr lang="fr-BE" dirty="0"/>
              <a:t>7</a:t>
            </a:r>
            <a:r>
              <a:rPr lang="fr-BE" dirty="0" smtClean="0"/>
              <a:t>. Analyse </a:t>
            </a:r>
            <a:r>
              <a:rPr lang="fr-BE" dirty="0" smtClean="0"/>
              <a:t>post-mortem </a:t>
            </a:r>
            <a:r>
              <a:rPr lang="fr-BE" dirty="0"/>
              <a:t>: Philippe</a:t>
            </a:r>
            <a:endParaRPr lang="fr-BE" dirty="0" smtClean="0"/>
          </a:p>
          <a:p>
            <a:endParaRPr lang="fr-BE" dirty="0" smtClean="0"/>
          </a:p>
          <a:p>
            <a:endParaRPr lang="fr-BE" dirty="0"/>
          </a:p>
        </p:txBody>
      </p:sp>
      <p:sp>
        <p:nvSpPr>
          <p:cNvPr id="5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22324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Présentation générale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18"/>
            <a:ext cx="10515600" cy="4469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sz="3200" dirty="0" smtClean="0">
                <a:sym typeface="Wingdings" panose="05000000000000000000" pitchFamily="2" charset="2"/>
              </a:rPr>
              <a:t>Objectifs fixés:</a:t>
            </a: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Récupérer des attributs descriptifs simples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Récupérer des sélections de vins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Mémoriser une question donnée pour l’étendre/ la compléter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Autoriser l’ajout de données dans la base via l’IHM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Livrer un plan de test avant remise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87140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Présentation générale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18"/>
            <a:ext cx="10515600" cy="446913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BE" sz="2400" smtClean="0">
                <a:sym typeface="Wingdings" panose="05000000000000000000" pitchFamily="2" charset="2"/>
              </a:rPr>
              <a:t>Analyse d’une </a:t>
            </a:r>
            <a:r>
              <a:rPr lang="fr-BE" sz="2400" dirty="0" smtClean="0">
                <a:sym typeface="Wingdings" panose="05000000000000000000" pitchFamily="2" charset="2"/>
              </a:rPr>
              <a:t>question 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Développement localisé dans produire_reponse/2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Groupement </a:t>
            </a:r>
            <a:r>
              <a:rPr lang="fr-BE" sz="2000" dirty="0" smtClean="0">
                <a:sym typeface="Wingdings" panose="05000000000000000000" pitchFamily="2" charset="2"/>
              </a:rPr>
              <a:t>de règles par sémantique</a:t>
            </a:r>
          </a:p>
          <a:p>
            <a:pPr>
              <a:buFont typeface="Arial" charset="0"/>
              <a:buChar char="•"/>
            </a:pPr>
            <a:endParaRPr lang="fr-BE" sz="2400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Mémorisation dernière réponse</a:t>
            </a:r>
          </a:p>
          <a:p>
            <a:pPr lvl="1">
              <a:buFont typeface="Arial" charset="0"/>
              <a:buChar char="•"/>
            </a:pPr>
            <a:r>
              <a:rPr lang="fr-BE" sz="2000" dirty="0" err="1" smtClean="0">
                <a:sym typeface="Wingdings" panose="05000000000000000000" pitchFamily="2" charset="2"/>
              </a:rPr>
              <a:t>Re</a:t>
            </a:r>
            <a:r>
              <a:rPr lang="fr-BE" sz="2000" dirty="0" smtClean="0">
                <a:sym typeface="Wingdings" panose="05000000000000000000" pitchFamily="2" charset="2"/>
              </a:rPr>
              <a:t>-satisfaire la question avec davantage / d’autres faits</a:t>
            </a:r>
          </a:p>
          <a:p>
            <a:pPr lvl="1">
              <a:buFont typeface="Arial" charset="0"/>
              <a:buChar char="•"/>
            </a:pPr>
            <a:endParaRPr lang="fr-BE" sz="2000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Module apprentissage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Interroger l’utilisateur sur un attribut manquant d’un ID existant</a:t>
            </a: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13584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FR" sz="4000" dirty="0"/>
              <a:t>Mots-clé et base de faits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18"/>
            <a:ext cx="10515600" cy="4469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/>
              <a:t>Identification </a:t>
            </a:r>
            <a:r>
              <a:rPr lang="fr-FR" sz="2400" dirty="0"/>
              <a:t>des concepts </a:t>
            </a:r>
            <a:r>
              <a:rPr lang="fr-FR" sz="2400" dirty="0" smtClean="0"/>
              <a:t>:</a:t>
            </a:r>
            <a:endParaRPr lang="fr-FR" sz="2400" dirty="0"/>
          </a:p>
          <a:p>
            <a:pPr>
              <a:buFont typeface="Arial" charset="0"/>
              <a:buChar char="•"/>
            </a:pPr>
            <a:r>
              <a:rPr lang="fr-FR" sz="2400" dirty="0" smtClean="0"/>
              <a:t> </a:t>
            </a:r>
            <a:r>
              <a:rPr lang="fr-FR" sz="2400" dirty="0"/>
              <a:t>Des </a:t>
            </a:r>
            <a:r>
              <a:rPr lang="fr-FR" sz="2400" u="sng" dirty="0"/>
              <a:t>vins</a:t>
            </a:r>
            <a:r>
              <a:rPr lang="fr-FR" sz="2400" dirty="0"/>
              <a:t> caractérisés par des attributs </a:t>
            </a:r>
            <a:r>
              <a:rPr lang="fr-FR" sz="2400" dirty="0" smtClean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 smtClean="0"/>
              <a:t>Un </a:t>
            </a:r>
            <a:r>
              <a:rPr lang="fr-FR" sz="2000" dirty="0"/>
              <a:t>nom → nom(</a:t>
            </a:r>
            <a:r>
              <a:rPr lang="fr-FR" sz="2000" dirty="0" err="1"/>
              <a:t>id_vin</a:t>
            </a:r>
            <a:r>
              <a:rPr lang="fr-FR" sz="2000" dirty="0"/>
              <a:t>, [</a:t>
            </a:r>
            <a:r>
              <a:rPr lang="fr-FR" sz="2000" dirty="0" err="1"/>
              <a:t>liste,mots</a:t>
            </a:r>
            <a:r>
              <a:rPr lang="fr-FR" sz="2000" dirty="0"/>
              <a:t>])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 smtClean="0"/>
              <a:t>Une </a:t>
            </a:r>
            <a:r>
              <a:rPr lang="fr-FR" sz="2000" dirty="0"/>
              <a:t>bouche → bouche(</a:t>
            </a:r>
            <a:r>
              <a:rPr lang="fr-FR" sz="2000" dirty="0" err="1"/>
              <a:t>id_vin</a:t>
            </a:r>
            <a:r>
              <a:rPr lang="fr-FR" sz="2000" dirty="0"/>
              <a:t>, [[</a:t>
            </a:r>
            <a:r>
              <a:rPr lang="fr-FR" sz="2000" dirty="0" err="1"/>
              <a:t>listes,mots</a:t>
            </a:r>
            <a:r>
              <a:rPr lang="fr-FR" sz="2000" dirty="0"/>
              <a:t>]])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 nez → nez(</a:t>
            </a:r>
            <a:r>
              <a:rPr lang="fr-FR" sz="2000" dirty="0" err="1"/>
              <a:t>id_vin</a:t>
            </a:r>
            <a:r>
              <a:rPr lang="fr-FR" sz="2000" dirty="0"/>
              <a:t>, [[</a:t>
            </a:r>
            <a:r>
              <a:rPr lang="fr-FR" sz="2000" dirty="0" err="1"/>
              <a:t>listes,mots</a:t>
            </a:r>
            <a:r>
              <a:rPr lang="fr-FR" sz="2000" dirty="0"/>
              <a:t>]])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 prix → prix(</a:t>
            </a:r>
            <a:r>
              <a:rPr lang="fr-FR" sz="2000" dirty="0" err="1"/>
              <a:t>id_vin</a:t>
            </a:r>
            <a:r>
              <a:rPr lang="fr-FR" sz="2000" dirty="0"/>
              <a:t>, nombre)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Une région → région(</a:t>
            </a:r>
            <a:r>
              <a:rPr lang="fr-FR" sz="2000" dirty="0" err="1"/>
              <a:t>id_vin</a:t>
            </a:r>
            <a:r>
              <a:rPr lang="fr-FR" sz="2000" dirty="0"/>
              <a:t>, mot)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Une description → description(id, </a:t>
            </a:r>
            <a:r>
              <a:rPr lang="fr-FR" sz="2000" dirty="0" smtClean="0"/>
              <a:t>[[</a:t>
            </a:r>
            <a:r>
              <a:rPr lang="fr-FR" sz="2000" noProof="1" smtClean="0"/>
              <a:t>listes,mots</a:t>
            </a:r>
            <a:r>
              <a:rPr lang="fr-FR" sz="2000" dirty="0" smtClean="0"/>
              <a:t>]])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fr-FR" sz="2000" dirty="0"/>
          </a:p>
          <a:p>
            <a:pPr>
              <a:buFont typeface="Arial" charset="0"/>
              <a:buChar char="•"/>
            </a:pPr>
            <a:r>
              <a:rPr lang="fr-FR" sz="2400" dirty="0" smtClean="0"/>
              <a:t>Des </a:t>
            </a:r>
            <a:r>
              <a:rPr lang="fr-FR" sz="2400" u="sng" dirty="0"/>
              <a:t>questions</a:t>
            </a:r>
            <a:r>
              <a:rPr lang="fr-FR" sz="2400" dirty="0"/>
              <a:t> organisées en catégories et en types</a:t>
            </a: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9831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FR" sz="4000" dirty="0"/>
              <a:t>Mots-clé et base de faits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18"/>
            <a:ext cx="10515600" cy="446913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fr-FR" dirty="0"/>
              <a:t>Principe : 1 type de question = 1 mot-clé significatif</a:t>
            </a:r>
          </a:p>
          <a:p>
            <a:pPr>
              <a:buFont typeface="Arial" charset="0"/>
              <a:buChar char="•"/>
            </a:pPr>
            <a:r>
              <a:rPr lang="fr-FR" dirty="0"/>
              <a:t>Identification des catégories de types de questions 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R1 : vin → attribut</a:t>
            </a:r>
          </a:p>
          <a:p>
            <a:pPr lvl="2"/>
            <a:r>
              <a:rPr lang="fr-FR" dirty="0"/>
              <a:t>Types : nez, bouche, région, prix, description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R2 : attribut → vins</a:t>
            </a:r>
          </a:p>
          <a:p>
            <a:pPr lvl="2"/>
            <a:r>
              <a:rPr lang="fr-FR" dirty="0"/>
              <a:t>Types : région et prix (plusieurs types)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R3 : associations plat-vin</a:t>
            </a:r>
          </a:p>
          <a:p>
            <a:pPr lvl="2"/>
            <a:r>
              <a:rPr lang="fr-FR" dirty="0"/>
              <a:t>Types : plat → vins et vin → plats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R4 : Mémorisation</a:t>
            </a:r>
          </a:p>
          <a:p>
            <a:pPr lvl="2"/>
            <a:r>
              <a:rPr lang="fr-FR" dirty="0"/>
              <a:t>Types liste de vins et vin → attribut</a:t>
            </a:r>
          </a:p>
          <a:p>
            <a:pPr>
              <a:buFont typeface="Arial" charset="0"/>
              <a:buChar char="•"/>
            </a:pPr>
            <a:r>
              <a:rPr lang="fr-FR" dirty="0"/>
              <a:t>Gestion des variantes → règles de simplification</a:t>
            </a:r>
          </a:p>
          <a:p>
            <a:pPr>
              <a:buFont typeface="Arial" charset="0"/>
              <a:buChar char="•"/>
            </a:pPr>
            <a:r>
              <a:rPr lang="fr-FR" dirty="0"/>
              <a:t>Gestion des conflits → pondération</a:t>
            </a: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5423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Unification des règles 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Structure d’une règle:</a:t>
            </a:r>
          </a:p>
          <a:p>
            <a:pPr>
              <a:buFont typeface="Arial" charset="0"/>
              <a:buChar char="•"/>
            </a:pPr>
            <a:endParaRPr lang="fr-BE" sz="2400" dirty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sz="2400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Processus de recherche: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Identification des mots-clé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Recherche par itération en ordre décroissant de poids par mot.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Unification avec une règle ssi: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match/2</a:t>
            </a:r>
            <a:r>
              <a:rPr lang="fr-BE" sz="2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fr-BE" sz="2000" dirty="0" smtClean="0">
                <a:sym typeface="Wingdings" panose="05000000000000000000" pitchFamily="2" charset="2"/>
              </a:rPr>
              <a:t>: resserrer ou relâcher correspondance sémantique et récupération d’une variable</a:t>
            </a:r>
          </a:p>
          <a:p>
            <a:pPr lvl="1">
              <a:buFont typeface="Arial" charset="0"/>
              <a:buChar char="•"/>
            </a:pPr>
            <a:r>
              <a:rPr lang="fr-BE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a</a:t>
            </a: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utres_conditions</a:t>
            </a:r>
            <a:r>
              <a:rPr lang="fr-BE" sz="2000" dirty="0" smtClean="0">
                <a:sym typeface="Wingdings" panose="05000000000000000000" pitchFamily="2" charset="2"/>
              </a:rPr>
              <a:t> satisfaites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Sinon GGS retourne une erreur propre à la règle</a:t>
            </a: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58" y="1845924"/>
            <a:ext cx="10249442" cy="10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0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Mémorisation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Pour une question renvoyant une liste de vins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sz="2000" dirty="0" smtClean="0">
                <a:sym typeface="Wingdings" panose="05000000000000000000" pitchFamily="2" charset="2"/>
              </a:rPr>
              <a:t>Seuls les 3 premiers vins sont affichés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sz="2000" dirty="0" smtClean="0">
                <a:sym typeface="Wingdings" panose="05000000000000000000" pitchFamily="2" charset="2"/>
              </a:rPr>
              <a:t>Q : En avez-vous d’autres?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BE" sz="1600" dirty="0" smtClean="0">
                <a:sym typeface="Wingdings" panose="05000000000000000000" pitchFamily="2" charset="2"/>
              </a:rPr>
              <a:t>Stockage de la liste d’ID de la réponse dans une variable globale </a:t>
            </a:r>
            <a:r>
              <a:rPr lang="fr-BE" sz="16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liste_memo</a:t>
            </a:r>
            <a:endParaRPr lang="fr-BE" sz="16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fr-BE" sz="1600" dirty="0" smtClean="0">
                <a:sym typeface="Wingdings" panose="05000000000000000000" pitchFamily="2" charset="2"/>
              </a:rPr>
              <a:t>Affichage des trois premiers éléments, qui seront supprimés de la liste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Pour donner des critères complémentaires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sz="2000" dirty="0" smtClean="0">
                <a:sym typeface="Wingdings" panose="05000000000000000000" pitchFamily="2" charset="2"/>
              </a:rPr>
              <a:t>On donne en réponse une caractéristique d’un vin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sz="2000" dirty="0" smtClean="0">
                <a:sym typeface="Wingdings" panose="05000000000000000000" pitchFamily="2" charset="2"/>
              </a:rPr>
              <a:t>Q : Pouvez-vous m’en dire davantage?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BE" sz="1600" dirty="0" smtClean="0">
                <a:sym typeface="Wingdings" panose="05000000000000000000" pitchFamily="2" charset="2"/>
              </a:rPr>
              <a:t>Stockage de l’identifiant du vin et des attributs non communiqués dans </a:t>
            </a:r>
            <a:r>
              <a:rPr lang="fr-BE" sz="16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vin_memo</a:t>
            </a:r>
            <a:endParaRPr lang="fr-BE" sz="16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fr-BE" sz="1600" dirty="0" smtClean="0">
                <a:sym typeface="Wingdings" panose="05000000000000000000" pitchFamily="2" charset="2"/>
              </a:rPr>
              <a:t>A chaque question, on affiche un attribut complémentaire, qu’on retire de la liste</a:t>
            </a:r>
            <a:endParaRPr lang="fr-BE" sz="1200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181811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Module apprentissage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Idée: être capable d’enrichir la base de connaissance par l’utilisateur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Proposé sous forme de concept dans « bouche » et « nez »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Implémentation: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Récupération de la saisie (le plus difficile!) via l’utilitaire de M. Jaquet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Transformation liste de mots en liste de listes: </a:t>
            </a:r>
            <a:r>
              <a:rPr lang="fr-BE" sz="20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atomic_list_concat</a:t>
            </a: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/3.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Création prédicat</a:t>
            </a:r>
            <a:r>
              <a:rPr lang="fr-BE" sz="2000" dirty="0">
                <a:sym typeface="Wingdings" panose="05000000000000000000" pitchFamily="2" charset="2"/>
              </a:rPr>
              <a:t>: </a:t>
            </a:r>
            <a:r>
              <a:rPr lang="fr-BE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Fact =.. [bouche, </a:t>
            </a: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ID, [description]].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Ajout/Suppression dans la base de connaissance</a:t>
            </a:r>
          </a:p>
          <a:p>
            <a:pPr lvl="2">
              <a:buFont typeface="Arial" charset="0"/>
              <a:buChar char="•"/>
            </a:pPr>
            <a:r>
              <a:rPr lang="fr-BE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a</a:t>
            </a:r>
            <a:r>
              <a:rPr lang="fr-BE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ssert</a:t>
            </a:r>
            <a:r>
              <a:rPr lang="fr-BE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/1</a:t>
            </a:r>
          </a:p>
          <a:p>
            <a:pPr lvl="2">
              <a:buFont typeface="Arial" charset="0"/>
              <a:buChar char="•"/>
            </a:pPr>
            <a:r>
              <a:rPr lang="fr-BE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Retractall</a:t>
            </a:r>
            <a:r>
              <a:rPr lang="fr-BE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/2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Eviter de mélanger faits statiques et dynamiques dans un même fichier:</a:t>
            </a:r>
          </a:p>
          <a:p>
            <a:pPr lvl="2">
              <a:buFont typeface="Arial" charset="0"/>
              <a:buChar char="•"/>
            </a:pPr>
            <a:r>
              <a:rPr lang="fr-BE" dirty="0" smtClean="0">
                <a:ea typeface="Courier New" charset="0"/>
                <a:cs typeface="Courier New" charset="0"/>
                <a:sym typeface="Wingdings" panose="05000000000000000000" pitchFamily="2" charset="2"/>
              </a:rPr>
              <a:t>Faits distincts  </a:t>
            </a:r>
            <a:r>
              <a:rPr lang="fr-BE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bouche_dyn</a:t>
            </a:r>
            <a:r>
              <a:rPr lang="fr-BE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/2, nez_dyn_2</a:t>
            </a:r>
            <a:endParaRPr lang="fr-BE" sz="28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2">
              <a:buFont typeface="Arial" charset="0"/>
              <a:buChar char="•"/>
            </a:pPr>
            <a:endParaRPr lang="fr-BE" sz="16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100271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</TotalTime>
  <Words>484</Words>
  <Application>Microsoft Macintosh PowerPoint</Application>
  <PresentationFormat>Grand écran</PresentationFormat>
  <Paragraphs>142</Paragraphs>
  <Slides>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Calibri</vt:lpstr>
      <vt:lpstr>Calibri Light</vt:lpstr>
      <vt:lpstr>Courier New</vt:lpstr>
      <vt:lpstr>Segoe UI Black</vt:lpstr>
      <vt:lpstr>Wingdings</vt:lpstr>
      <vt:lpstr>Arial</vt:lpstr>
      <vt:lpstr>Office Theme</vt:lpstr>
      <vt:lpstr>Techniques d’Intelligence Artificielle Projet « chatbot »</vt:lpstr>
      <vt:lpstr>Plan</vt:lpstr>
      <vt:lpstr>Présentation générale</vt:lpstr>
      <vt:lpstr>Présentation générale</vt:lpstr>
      <vt:lpstr>Mots-clé et base de faits</vt:lpstr>
      <vt:lpstr>Mots-clé et base de faits</vt:lpstr>
      <vt:lpstr>Unification des règles </vt:lpstr>
      <vt:lpstr>Mémorisation</vt:lpstr>
      <vt:lpstr>Module apprentissage</vt:lpstr>
      <vt:lpstr>Tests unitaires</vt:lpstr>
      <vt:lpstr>Analyse post mortem</vt:lpstr>
      <vt:lpstr>Merci de votre attention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eBusiness Uber truck</dc:title>
  <dc:creator>Dernoncourt Guillaume</dc:creator>
  <cp:lastModifiedBy>MICHEL CALUWAERTS</cp:lastModifiedBy>
  <cp:revision>126</cp:revision>
  <dcterms:created xsi:type="dcterms:W3CDTF">2017-12-07T18:17:50Z</dcterms:created>
  <dcterms:modified xsi:type="dcterms:W3CDTF">2018-01-11T14:16:20Z</dcterms:modified>
</cp:coreProperties>
</file>